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318" r:id="rId3"/>
    <p:sldId id="348" r:id="rId4"/>
    <p:sldId id="349" r:id="rId5"/>
    <p:sldId id="357" r:id="rId6"/>
    <p:sldId id="358" r:id="rId7"/>
    <p:sldId id="352" r:id="rId8"/>
    <p:sldId id="354" r:id="rId9"/>
    <p:sldId id="356" r:id="rId10"/>
  </p:sldIdLst>
  <p:sldSz cx="9144000" cy="6858000" type="screen4x3"/>
  <p:notesSz cx="7086600" cy="102108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namrata rao" initials="nr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996633"/>
    <a:srgbClr val="FF9900"/>
    <a:srgbClr val="FF0066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318" autoAdjust="0"/>
    <p:restoredTop sz="94660"/>
  </p:normalViewPr>
  <p:slideViewPr>
    <p:cSldViewPr>
      <p:cViewPr varScale="1">
        <p:scale>
          <a:sx n="90" d="100"/>
          <a:sy n="90" d="100"/>
        </p:scale>
        <p:origin x="972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3-12-10T07:51:00.700" idx="1">
    <p:pos x="10" y="10"/>
    <p:text/>
  </p:cm>
</p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022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14788" y="0"/>
            <a:ext cx="307022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39C6AC-4E13-4C5D-AC49-ED4724EBB4B0}" type="datetimeFigureOut">
              <a:rPr lang="en-US" smtClean="0"/>
              <a:pPr/>
              <a:t>3/12/2020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698038"/>
            <a:ext cx="307022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14788" y="9698038"/>
            <a:ext cx="307022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0B48E6-0ABA-4264-B99F-C83365C9977F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360098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022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8837" tIns="49419" rIns="98837" bIns="49419" numCol="1" anchor="t" anchorCtr="0" compatLnSpc="1">
            <a:prstTxWarp prst="textNoShape">
              <a:avLst/>
            </a:prstTxWarp>
          </a:bodyPr>
          <a:lstStyle>
            <a:lvl1pPr defTabSz="989013">
              <a:defRPr sz="1300"/>
            </a:lvl1pPr>
          </a:lstStyle>
          <a:p>
            <a:endParaRPr lang="en-GB" dirty="0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14788" y="0"/>
            <a:ext cx="307022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8837" tIns="49419" rIns="98837" bIns="49419" numCol="1" anchor="t" anchorCtr="0" compatLnSpc="1">
            <a:prstTxWarp prst="textNoShape">
              <a:avLst/>
            </a:prstTxWarp>
          </a:bodyPr>
          <a:lstStyle>
            <a:lvl1pPr algn="r" defTabSz="989013">
              <a:defRPr sz="1300"/>
            </a:lvl1pPr>
          </a:lstStyle>
          <a:p>
            <a:endParaRPr lang="en-GB" dirty="0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5175"/>
            <a:ext cx="5105400" cy="3829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8025" y="4849813"/>
            <a:ext cx="5670550" cy="4595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8837" tIns="49419" rIns="98837" bIns="4941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698038"/>
            <a:ext cx="307022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8837" tIns="49419" rIns="98837" bIns="49419" numCol="1" anchor="b" anchorCtr="0" compatLnSpc="1">
            <a:prstTxWarp prst="textNoShape">
              <a:avLst/>
            </a:prstTxWarp>
          </a:bodyPr>
          <a:lstStyle>
            <a:lvl1pPr defTabSz="989013">
              <a:defRPr sz="1300"/>
            </a:lvl1pPr>
          </a:lstStyle>
          <a:p>
            <a:endParaRPr lang="en-GB" dirty="0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14788" y="9698038"/>
            <a:ext cx="307022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8837" tIns="49419" rIns="98837" bIns="49419" numCol="1" anchor="b" anchorCtr="0" compatLnSpc="1">
            <a:prstTxWarp prst="textNoShape">
              <a:avLst/>
            </a:prstTxWarp>
          </a:bodyPr>
          <a:lstStyle>
            <a:lvl1pPr algn="r" defTabSz="989013">
              <a:defRPr sz="1300"/>
            </a:lvl1pPr>
          </a:lstStyle>
          <a:p>
            <a:fld id="{262B89AC-745D-4BD7-B740-AA53A47CEC92}" type="slidenum">
              <a:rPr lang="en-GB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0342078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7816BCE-1CF5-485D-95D8-2638F72A10C3}" type="slidenum">
              <a:rPr lang="en-GB"/>
              <a:pPr/>
              <a:t>2</a:t>
            </a:fld>
            <a:endParaRPr lang="en-GB" dirty="0"/>
          </a:p>
        </p:txBody>
      </p:sp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290F43F-7B92-4415-8539-8A7522371AEE}" type="slidenum">
              <a:rPr lang="en-GB"/>
              <a:pPr/>
              <a:t>3</a:t>
            </a:fld>
            <a:endParaRPr lang="en-GB" dirty="0"/>
          </a:p>
        </p:txBody>
      </p:sp>
      <p:sp>
        <p:nvSpPr>
          <p:cNvPr id="143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FF0BBC6-210E-4AB6-8EB7-A1B9C0BDA404}" type="slidenum">
              <a:rPr lang="en-GB"/>
              <a:pPr/>
              <a:t>4</a:t>
            </a:fld>
            <a:endParaRPr lang="en-GB" dirty="0"/>
          </a:p>
        </p:txBody>
      </p:sp>
      <p:sp>
        <p:nvSpPr>
          <p:cNvPr id="149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DE39798-39EF-42C0-8723-1B02DEFD2AB2}" type="slidenum">
              <a:rPr lang="en-GB"/>
              <a:pPr/>
              <a:t>7</a:t>
            </a:fld>
            <a:endParaRPr lang="en-GB" dirty="0"/>
          </a:p>
        </p:txBody>
      </p:sp>
      <p:sp>
        <p:nvSpPr>
          <p:cNvPr id="155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5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C6C1565-4601-43AB-8BC1-7B9FD724E027}" type="slidenum">
              <a:rPr lang="en-GB"/>
              <a:pPr/>
              <a:t>8</a:t>
            </a:fld>
            <a:endParaRPr lang="en-GB" dirty="0"/>
          </a:p>
        </p:txBody>
      </p:sp>
      <p:sp>
        <p:nvSpPr>
          <p:cNvPr id="155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5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0C6CE4-FC14-4CE4-8825-2A7EDDB34F9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B53E33-FCEC-4E5B-B714-B6B73BA594CC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EF09B7-F46F-4325-AE8D-B3E4A935AB49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0F8CC7-F537-4456-A23E-5EC6F0FD0329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C3B887-D7BD-4D4B-8462-B309AFEB2251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25F9BD-2608-4D29-9E90-D19FF8CB6DA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537AA6-E741-4F4D-BE7F-6ECC0C2C518E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F8D1DE-A25C-4447-91BC-5B26740F0646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F3BEA4-44FE-4840-AFA1-F062044363B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5DAC7A-D1E2-4888-9EC2-A9B2544F9EC6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192909-B29B-4612-AF00-502AEFD0876D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FF60EE1-CD62-4607-B1D4-469758BD70A1}" type="slidenum">
              <a:rPr lang="en-GB"/>
              <a:pPr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hyperlink" Target="http://www.hope.ac.uk/gateway/supportandwellbeing/studentadministration/understandingyourdegree/assessmentofstudentsregulations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EA46D-639E-4695-BC0D-D87A048D2DC3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288" y="549275"/>
            <a:ext cx="8062912" cy="792163"/>
          </a:xfrm>
        </p:spPr>
        <p:txBody>
          <a:bodyPr/>
          <a:lstStyle/>
          <a:p>
            <a:r>
              <a:rPr lang="en-GB" sz="2800" b="1" dirty="0"/>
              <a:t>What happens if I don’t pass first time? </a:t>
            </a:r>
            <a:br>
              <a:rPr lang="en-GB" sz="2800" b="1" dirty="0"/>
            </a:br>
            <a:r>
              <a:rPr lang="en-GB" sz="2800" b="1" i="1" dirty="0"/>
              <a:t>A guide for Undergraduate students</a:t>
            </a:r>
            <a:r>
              <a:rPr lang="en-GB" sz="3200" b="1" i="1" dirty="0"/>
              <a:t> </a:t>
            </a:r>
            <a:br>
              <a:rPr lang="en-GB" sz="3200" dirty="0"/>
            </a:br>
            <a:endParaRPr lang="en-GB" sz="32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3850" y="1412875"/>
            <a:ext cx="8820150" cy="4946650"/>
          </a:xfrm>
        </p:spPr>
        <p:txBody>
          <a:bodyPr/>
          <a:lstStyle/>
          <a:p>
            <a:pPr algn="l">
              <a:lnSpc>
                <a:spcPct val="80000"/>
              </a:lnSpc>
              <a:buFont typeface="Wingdings" pitchFamily="2" charset="2"/>
              <a:buChar char="Ø"/>
            </a:pPr>
            <a:endParaRPr lang="en-GB" sz="2000" dirty="0"/>
          </a:p>
          <a:p>
            <a:pPr algn="l">
              <a:lnSpc>
                <a:spcPct val="80000"/>
              </a:lnSpc>
              <a:buFont typeface="Arial" pitchFamily="34" charset="0"/>
              <a:buChar char="►"/>
            </a:pPr>
            <a:r>
              <a:rPr lang="en-GB" sz="2000" b="1" i="1" dirty="0">
                <a:solidFill>
                  <a:srgbClr val="00B050"/>
                </a:solidFill>
              </a:rPr>
              <a:t>DOES THIS APPLY TO ME??</a:t>
            </a:r>
          </a:p>
          <a:p>
            <a:pPr algn="l">
              <a:lnSpc>
                <a:spcPct val="80000"/>
              </a:lnSpc>
              <a:buFont typeface="Wingdings" pitchFamily="2" charset="2"/>
              <a:buChar char="ü"/>
            </a:pPr>
            <a:r>
              <a:rPr lang="en-GB" sz="2000" dirty="0"/>
              <a:t>This guidance applies to</a:t>
            </a:r>
            <a:r>
              <a:rPr lang="en-GB" sz="2000" b="1" i="1" dirty="0"/>
              <a:t> </a:t>
            </a:r>
            <a:r>
              <a:rPr lang="en-GB" sz="2000" b="1" i="1" dirty="0">
                <a:solidFill>
                  <a:srgbClr val="008000"/>
                </a:solidFill>
              </a:rPr>
              <a:t>all undergraduate students</a:t>
            </a:r>
            <a:r>
              <a:rPr lang="en-GB" sz="2000" b="1" i="1" dirty="0"/>
              <a:t>.</a:t>
            </a:r>
            <a:endParaRPr lang="en-GB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10907-2136-42EA-B7B5-905BE8D559B7}" type="slidenum">
              <a:rPr lang="en-GB"/>
              <a:pPr/>
              <a:t>2</a:t>
            </a:fld>
            <a:endParaRPr lang="en-GB" dirty="0"/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404813"/>
            <a:ext cx="8820150" cy="5721350"/>
          </a:xfrm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</a:pPr>
            <a:r>
              <a:rPr lang="en-GB" sz="2400" b="1" dirty="0">
                <a:solidFill>
                  <a:srgbClr val="FF0000"/>
                </a:solidFill>
              </a:rPr>
              <a:t>What does the University mean by “Re-submissions”,  “Resits” and “Retakes with Attendance”?</a:t>
            </a:r>
          </a:p>
          <a:p>
            <a:pPr>
              <a:lnSpc>
                <a:spcPct val="80000"/>
              </a:lnSpc>
              <a:buFontTx/>
              <a:buNone/>
            </a:pPr>
            <a:endParaRPr lang="en-GB" sz="1200" b="1" dirty="0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Re-submission</a:t>
            </a:r>
          </a:p>
          <a:p>
            <a:pPr>
              <a:lnSpc>
                <a:spcPct val="80000"/>
              </a:lnSpc>
            </a:pPr>
            <a:r>
              <a:rPr lang="en-GB" sz="1400" b="1" dirty="0">
                <a:solidFill>
                  <a:schemeClr val="accent2"/>
                </a:solidFill>
              </a:rPr>
              <a:t>informal opportunity to submit failed coursework again, to try to use feedback to bring the mark to a bare pass;</a:t>
            </a:r>
          </a:p>
          <a:p>
            <a:pPr>
              <a:lnSpc>
                <a:spcPct val="80000"/>
              </a:lnSpc>
            </a:pPr>
            <a:r>
              <a:rPr lang="en-GB" sz="1400" b="1" dirty="0">
                <a:solidFill>
                  <a:schemeClr val="accent2"/>
                </a:solidFill>
              </a:rPr>
              <a:t>work is re-presented </a:t>
            </a:r>
            <a:r>
              <a:rPr lang="en-GB" sz="1400" b="1" u="sng" dirty="0">
                <a:solidFill>
                  <a:schemeClr val="accent2"/>
                </a:solidFill>
              </a:rPr>
              <a:t>before</a:t>
            </a:r>
            <a:r>
              <a:rPr lang="en-GB" sz="1400" b="1" dirty="0">
                <a:solidFill>
                  <a:schemeClr val="accent2"/>
                </a:solidFill>
              </a:rPr>
              <a:t> exams [deadlines given by academic Departments];</a:t>
            </a:r>
          </a:p>
          <a:p>
            <a:pPr>
              <a:lnSpc>
                <a:spcPct val="80000"/>
              </a:lnSpc>
            </a:pPr>
            <a:r>
              <a:rPr lang="en-GB" sz="1400" b="1" dirty="0">
                <a:solidFill>
                  <a:schemeClr val="accent2"/>
                </a:solidFill>
              </a:rPr>
              <a:t>new mark </a:t>
            </a:r>
            <a:r>
              <a:rPr lang="en-GB" sz="1400" b="1" u="sng" dirty="0">
                <a:solidFill>
                  <a:schemeClr val="accent2"/>
                </a:solidFill>
              </a:rPr>
              <a:t>replaces</a:t>
            </a:r>
            <a:r>
              <a:rPr lang="en-GB" sz="1400" b="1" dirty="0">
                <a:solidFill>
                  <a:schemeClr val="accent2"/>
                </a:solidFill>
              </a:rPr>
              <a:t> the original;</a:t>
            </a:r>
          </a:p>
          <a:p>
            <a:pPr>
              <a:lnSpc>
                <a:spcPct val="80000"/>
              </a:lnSpc>
            </a:pPr>
            <a:r>
              <a:rPr lang="en-GB" sz="1400" b="1" dirty="0">
                <a:solidFill>
                  <a:schemeClr val="accent2"/>
                </a:solidFill>
              </a:rPr>
              <a:t>free of charge.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Resit</a:t>
            </a:r>
          </a:p>
          <a:p>
            <a:pPr>
              <a:lnSpc>
                <a:spcPct val="80000"/>
              </a:lnSpc>
            </a:pPr>
            <a:r>
              <a:rPr lang="en-GB" sz="1400" b="1" dirty="0">
                <a:solidFill>
                  <a:schemeClr val="accent2"/>
                </a:solidFill>
              </a:rPr>
              <a:t>formal opportunity to redeem confirmed fails on individual assessments;</a:t>
            </a:r>
          </a:p>
          <a:p>
            <a:pPr>
              <a:lnSpc>
                <a:spcPct val="80000"/>
              </a:lnSpc>
            </a:pPr>
            <a:r>
              <a:rPr lang="en-GB" sz="1400" b="1" dirty="0">
                <a:solidFill>
                  <a:schemeClr val="accent2"/>
                </a:solidFill>
              </a:rPr>
              <a:t>students informed of opportunity via formal results message in late June/early July;</a:t>
            </a:r>
          </a:p>
          <a:p>
            <a:pPr>
              <a:lnSpc>
                <a:spcPct val="80000"/>
              </a:lnSpc>
            </a:pPr>
            <a:r>
              <a:rPr lang="en-GB" sz="1400" b="1" dirty="0">
                <a:solidFill>
                  <a:schemeClr val="accent2"/>
                </a:solidFill>
              </a:rPr>
              <a:t>Examinations are normally held in August; you should check the University academic calendar to confirm the dates;</a:t>
            </a:r>
          </a:p>
          <a:p>
            <a:pPr>
              <a:lnSpc>
                <a:spcPct val="80000"/>
              </a:lnSpc>
            </a:pPr>
            <a:r>
              <a:rPr lang="en-GB" sz="1400" b="1" dirty="0">
                <a:solidFill>
                  <a:schemeClr val="accent2"/>
                </a:solidFill>
              </a:rPr>
              <a:t>Reassessments are capped at Grade E.</a:t>
            </a:r>
          </a:p>
          <a:p>
            <a:pPr>
              <a:lnSpc>
                <a:spcPct val="80000"/>
              </a:lnSpc>
            </a:pPr>
            <a:r>
              <a:rPr lang="en-GB" sz="1400" b="1" dirty="0">
                <a:solidFill>
                  <a:schemeClr val="accent2"/>
                </a:solidFill>
              </a:rPr>
              <a:t>resits can raise the </a:t>
            </a:r>
            <a:r>
              <a:rPr lang="en-GB" sz="1400" b="1" u="sng" dirty="0">
                <a:solidFill>
                  <a:schemeClr val="accent2"/>
                </a:solidFill>
              </a:rPr>
              <a:t>block aggregate</a:t>
            </a:r>
            <a:r>
              <a:rPr lang="en-GB" sz="1400" b="1" dirty="0">
                <a:solidFill>
                  <a:schemeClr val="accent2"/>
                </a:solidFill>
              </a:rPr>
              <a:t> to 40 BUT can’t increase an aggregate that is already 40+;</a:t>
            </a:r>
          </a:p>
          <a:p>
            <a:pPr>
              <a:lnSpc>
                <a:spcPct val="80000"/>
              </a:lnSpc>
            </a:pPr>
            <a:r>
              <a:rPr lang="en-GB" sz="1400" b="1" dirty="0">
                <a:solidFill>
                  <a:schemeClr val="accent2"/>
                </a:solidFill>
              </a:rPr>
              <a:t>free of charge.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Retake with Attendance</a:t>
            </a:r>
          </a:p>
          <a:p>
            <a:pPr>
              <a:lnSpc>
                <a:spcPct val="80000"/>
              </a:lnSpc>
            </a:pPr>
            <a:r>
              <a:rPr lang="en-GB" sz="1400" b="1" dirty="0">
                <a:solidFill>
                  <a:schemeClr val="accent2"/>
                </a:solidFill>
              </a:rPr>
              <a:t>take the entire block again, with full attendance, including submitting all assessments;</a:t>
            </a:r>
          </a:p>
          <a:p>
            <a:pPr>
              <a:lnSpc>
                <a:spcPct val="80000"/>
              </a:lnSpc>
            </a:pPr>
            <a:r>
              <a:rPr lang="en-GB" sz="1400" b="1" dirty="0">
                <a:solidFill>
                  <a:schemeClr val="accent2"/>
                </a:solidFill>
              </a:rPr>
              <a:t>students informed of opportunity via formal results message in late June/early July;</a:t>
            </a:r>
          </a:p>
          <a:p>
            <a:pPr>
              <a:lnSpc>
                <a:spcPct val="80000"/>
              </a:lnSpc>
            </a:pPr>
            <a:r>
              <a:rPr lang="en-GB" sz="1400" b="1" dirty="0">
                <a:solidFill>
                  <a:schemeClr val="accent2"/>
                </a:solidFill>
              </a:rPr>
              <a:t>normally take place in the academic year following the fail;</a:t>
            </a:r>
          </a:p>
          <a:p>
            <a:pPr>
              <a:lnSpc>
                <a:spcPct val="80000"/>
              </a:lnSpc>
            </a:pPr>
            <a:r>
              <a:rPr lang="en-GB" sz="1400" b="1" dirty="0">
                <a:solidFill>
                  <a:schemeClr val="accent2"/>
                </a:solidFill>
              </a:rPr>
              <a:t>no block can be retaken more than once;</a:t>
            </a:r>
          </a:p>
          <a:p>
            <a:pPr>
              <a:lnSpc>
                <a:spcPct val="80000"/>
              </a:lnSpc>
            </a:pPr>
            <a:r>
              <a:rPr lang="en-GB" sz="1400" b="1" dirty="0">
                <a:solidFill>
                  <a:schemeClr val="accent2"/>
                </a:solidFill>
              </a:rPr>
              <a:t>normally, retakes are uncapped [but NOT if you had originally failed due to non-submission or academic misconduct];</a:t>
            </a:r>
          </a:p>
          <a:p>
            <a:pPr>
              <a:lnSpc>
                <a:spcPct val="80000"/>
              </a:lnSpc>
            </a:pPr>
            <a:r>
              <a:rPr lang="en-GB" sz="1400" b="1" dirty="0">
                <a:solidFill>
                  <a:schemeClr val="accent2"/>
                </a:solidFill>
              </a:rPr>
              <a:t>tuition fee charged.</a:t>
            </a:r>
          </a:p>
          <a:p>
            <a:pPr>
              <a:lnSpc>
                <a:spcPct val="80000"/>
              </a:lnSpc>
            </a:pPr>
            <a:endParaRPr lang="en-GB" sz="1400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AC8FC-94D3-4B39-83D9-30619598810F}" type="slidenum">
              <a:rPr lang="en-GB"/>
              <a:pPr/>
              <a:t>3</a:t>
            </a:fld>
            <a:endParaRPr lang="en-GB" dirty="0"/>
          </a:p>
        </p:txBody>
      </p:sp>
      <p:sp>
        <p:nvSpPr>
          <p:cNvPr id="142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404813"/>
            <a:ext cx="8589963" cy="5721350"/>
          </a:xfrm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</a:pPr>
            <a:r>
              <a:rPr lang="en-GB" sz="2400" b="1" dirty="0">
                <a:solidFill>
                  <a:srgbClr val="FF0000"/>
                </a:solidFill>
              </a:rPr>
              <a:t>If I Fail a Coursework Assessment, will I always be able to “re-submit” it?</a:t>
            </a:r>
          </a:p>
          <a:p>
            <a:pPr>
              <a:lnSpc>
                <a:spcPct val="80000"/>
              </a:lnSpc>
              <a:buFontTx/>
              <a:buNone/>
            </a:pPr>
            <a:endParaRPr lang="en-GB" sz="2400" b="1" dirty="0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J"/>
            </a:pPr>
            <a:r>
              <a:rPr lang="en-GB" sz="2000" dirty="0"/>
              <a:t>The academic Department concerned will </a:t>
            </a:r>
            <a:r>
              <a:rPr lang="en-GB" sz="2000" u="sng" dirty="0"/>
              <a:t>normally</a:t>
            </a:r>
            <a:r>
              <a:rPr lang="en-GB" sz="2000" dirty="0"/>
              <a:t> give you a re-submission opportunity for each coursework assessment you fail.</a:t>
            </a:r>
          </a:p>
          <a:p>
            <a:pPr marL="0" indent="0">
              <a:lnSpc>
                <a:spcPct val="80000"/>
              </a:lnSpc>
              <a:buFontTx/>
              <a:buNone/>
            </a:pPr>
            <a:endParaRPr lang="en-GB" sz="2000" dirty="0"/>
          </a:p>
          <a:p>
            <a:pPr>
              <a:lnSpc>
                <a:spcPct val="80000"/>
              </a:lnSpc>
              <a:buFont typeface="Wingdings" panose="05000000000000000000" pitchFamily="2" charset="2"/>
              <a:buChar char="L"/>
            </a:pPr>
            <a:r>
              <a:rPr lang="en-GB" sz="2000" dirty="0"/>
              <a:t>However, there are some exceptions……</a:t>
            </a:r>
          </a:p>
          <a:p>
            <a:pPr marL="363538" indent="0">
              <a:lnSpc>
                <a:spcPct val="80000"/>
              </a:lnSpc>
              <a:buNone/>
            </a:pPr>
            <a:endParaRPr lang="en-GB" sz="1800" dirty="0">
              <a:solidFill>
                <a:srgbClr val="0070C0"/>
              </a:solidFill>
            </a:endParaRPr>
          </a:p>
          <a:p>
            <a:pPr marL="715963" indent="-352425">
              <a:lnSpc>
                <a:spcPct val="80000"/>
              </a:lnSpc>
              <a:buFont typeface="Wingdings" panose="05000000000000000000" pitchFamily="2" charset="2"/>
              <a:buChar char=""/>
            </a:pPr>
            <a:r>
              <a:rPr lang="en-GB" sz="1800" dirty="0">
                <a:solidFill>
                  <a:srgbClr val="0070C0"/>
                </a:solidFill>
              </a:rPr>
              <a:t>Re-submissions will </a:t>
            </a:r>
            <a:r>
              <a:rPr lang="en-GB" sz="1800" b="1" u="sng" dirty="0">
                <a:solidFill>
                  <a:srgbClr val="0070C0"/>
                </a:solidFill>
              </a:rPr>
              <a:t>onl</a:t>
            </a:r>
            <a:r>
              <a:rPr lang="en-GB" sz="1800" b="1" dirty="0">
                <a:solidFill>
                  <a:srgbClr val="0070C0"/>
                </a:solidFill>
              </a:rPr>
              <a:t>y</a:t>
            </a:r>
            <a:r>
              <a:rPr lang="en-GB" sz="1800" dirty="0">
                <a:solidFill>
                  <a:srgbClr val="0070C0"/>
                </a:solidFill>
              </a:rPr>
              <a:t> be offered </a:t>
            </a:r>
            <a:r>
              <a:rPr lang="en-GB" sz="1800" b="1" u="sng" dirty="0">
                <a:solidFill>
                  <a:srgbClr val="0070C0"/>
                </a:solidFill>
              </a:rPr>
              <a:t>if the Department judges that this would be practicable, bearing in mind the nature of the assessment</a:t>
            </a:r>
            <a:r>
              <a:rPr lang="en-GB" sz="1800" dirty="0">
                <a:solidFill>
                  <a:srgbClr val="0070C0"/>
                </a:solidFill>
              </a:rPr>
              <a:t>.  This means, for example, that you might not be offered a re-presentation for a failed performance, class presentation or laboratory work.</a:t>
            </a:r>
          </a:p>
          <a:p>
            <a:pPr marL="0" indent="0">
              <a:lnSpc>
                <a:spcPct val="80000"/>
              </a:lnSpc>
              <a:buNone/>
            </a:pPr>
            <a:endParaRPr lang="en-GB" sz="1800" dirty="0"/>
          </a:p>
          <a:p>
            <a:pPr>
              <a:lnSpc>
                <a:spcPct val="80000"/>
              </a:lnSpc>
            </a:pPr>
            <a:endParaRPr lang="en-GB" sz="16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E801D-6A45-4E1C-BFDF-83708378BD4B}" type="slidenum">
              <a:rPr lang="en-GB"/>
              <a:pPr/>
              <a:t>4</a:t>
            </a:fld>
            <a:endParaRPr lang="en-GB" dirty="0"/>
          </a:p>
        </p:txBody>
      </p:sp>
      <p:sp>
        <p:nvSpPr>
          <p:cNvPr id="148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404813"/>
            <a:ext cx="8713788" cy="572135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GB" sz="2400" b="1" dirty="0">
                <a:solidFill>
                  <a:srgbClr val="FF0000"/>
                </a:solidFill>
              </a:rPr>
              <a:t>What if I Can’t Progress because I didn’t Undertake an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GB" sz="2400" b="1" dirty="0">
                <a:solidFill>
                  <a:srgbClr val="FF0000"/>
                </a:solidFill>
              </a:rPr>
              <a:t>Academic Assessment?</a:t>
            </a:r>
          </a:p>
          <a:p>
            <a:pPr>
              <a:lnSpc>
                <a:spcPct val="90000"/>
              </a:lnSpc>
              <a:buFontTx/>
              <a:buNone/>
            </a:pPr>
            <a:endParaRPr lang="en-GB" sz="1400" b="1" dirty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r>
              <a:rPr lang="en-GB" sz="2000" dirty="0"/>
              <a:t>If you failed to undertake the work due to </a:t>
            </a:r>
            <a:r>
              <a:rPr lang="en-GB" sz="2000" b="1" dirty="0"/>
              <a:t>valid mitigating circumstances</a:t>
            </a:r>
            <a:r>
              <a:rPr lang="en-GB" sz="2000" dirty="0"/>
              <a:t>:</a:t>
            </a:r>
          </a:p>
          <a:p>
            <a:pPr lvl="1">
              <a:lnSpc>
                <a:spcPct val="90000"/>
              </a:lnSpc>
              <a:buClr>
                <a:srgbClr val="008000"/>
              </a:buClr>
              <a:buFont typeface="Wingdings" pitchFamily="2" charset="2"/>
              <a:buChar char="Ø"/>
            </a:pPr>
            <a:r>
              <a:rPr lang="en-GB" sz="1800" dirty="0">
                <a:solidFill>
                  <a:srgbClr val="990099"/>
                </a:solidFill>
              </a:rPr>
              <a:t> </a:t>
            </a:r>
            <a:r>
              <a:rPr lang="en-GB" sz="1800" dirty="0">
                <a:solidFill>
                  <a:srgbClr val="008000"/>
                </a:solidFill>
              </a:rPr>
              <a:t>you will normally be given an opportunity to submit the work, </a:t>
            </a:r>
            <a:r>
              <a:rPr lang="en-GB" sz="1800" u="sng" dirty="0">
                <a:solidFill>
                  <a:srgbClr val="008000"/>
                </a:solidFill>
              </a:rPr>
              <a:t>with no penalty</a:t>
            </a:r>
            <a:r>
              <a:rPr lang="en-GB" sz="1800" dirty="0">
                <a:solidFill>
                  <a:srgbClr val="008000"/>
                </a:solidFill>
              </a:rPr>
              <a:t>, during the Resit Period</a:t>
            </a:r>
          </a:p>
          <a:p>
            <a:pPr>
              <a:lnSpc>
                <a:spcPct val="90000"/>
              </a:lnSpc>
            </a:pPr>
            <a:endParaRPr lang="en-GB" sz="1400" dirty="0">
              <a:solidFill>
                <a:srgbClr val="008000"/>
              </a:solidFill>
            </a:endParaRPr>
          </a:p>
          <a:p>
            <a:pPr>
              <a:lnSpc>
                <a:spcPct val="90000"/>
              </a:lnSpc>
            </a:pPr>
            <a:endParaRPr lang="en-GB" sz="1400" dirty="0">
              <a:solidFill>
                <a:srgbClr val="008000"/>
              </a:solidFill>
            </a:endParaRPr>
          </a:p>
          <a:p>
            <a:pPr>
              <a:lnSpc>
                <a:spcPct val="90000"/>
              </a:lnSpc>
            </a:pPr>
            <a:r>
              <a:rPr lang="en-GB" sz="2000" dirty="0"/>
              <a:t>If you </a:t>
            </a:r>
            <a:r>
              <a:rPr lang="en-GB" sz="2000" b="1" dirty="0"/>
              <a:t>simply failed to undertake the work</a:t>
            </a:r>
            <a:r>
              <a:rPr lang="en-GB" sz="2000" dirty="0"/>
              <a:t>: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Ø"/>
            </a:pPr>
            <a:r>
              <a:rPr lang="en-GB" sz="1800" dirty="0">
                <a:solidFill>
                  <a:srgbClr val="008000"/>
                </a:solidFill>
              </a:rPr>
              <a:t>if your aggregate mark for the block is 25 or higher (or </a:t>
            </a:r>
            <a:r>
              <a:rPr lang="en-GB" sz="1800" dirty="0">
                <a:solidFill>
                  <a:srgbClr val="FF0000"/>
                </a:solidFill>
              </a:rPr>
              <a:t>33 or higher for students who entered the University in 2019/20</a:t>
            </a:r>
            <a:r>
              <a:rPr lang="en-GB" sz="1800" dirty="0">
                <a:solidFill>
                  <a:srgbClr val="008000"/>
                </a:solidFill>
              </a:rPr>
              <a:t>)</a:t>
            </a:r>
            <a:r>
              <a:rPr lang="en-GB" sz="1800" dirty="0">
                <a:solidFill>
                  <a:srgbClr val="996633"/>
                </a:solidFill>
              </a:rPr>
              <a:t>, you may be able to undertake appropriate reassessment during the summer period.</a:t>
            </a:r>
            <a:endParaRPr lang="en-GB" sz="1800" b="1" u="sng" dirty="0"/>
          </a:p>
          <a:p>
            <a:pPr lvl="1">
              <a:lnSpc>
                <a:spcPct val="80000"/>
              </a:lnSpc>
              <a:buFont typeface="Wingdings" pitchFamily="2" charset="2"/>
              <a:buChar char="Ø"/>
            </a:pPr>
            <a:r>
              <a:rPr lang="en-GB" sz="1800" dirty="0">
                <a:solidFill>
                  <a:srgbClr val="008000"/>
                </a:solidFill>
              </a:rPr>
              <a:t>If your aggregate mark for the block is 0-24 (</a:t>
            </a:r>
            <a:r>
              <a:rPr lang="en-GB" sz="1800" dirty="0">
                <a:solidFill>
                  <a:srgbClr val="FF0000"/>
                </a:solidFill>
              </a:rPr>
              <a:t>or 0-32 for students who enter in 2019/20</a:t>
            </a:r>
            <a:r>
              <a:rPr lang="en-GB" sz="1800" dirty="0">
                <a:solidFill>
                  <a:srgbClr val="008000"/>
                </a:solidFill>
              </a:rPr>
              <a:t>),</a:t>
            </a:r>
            <a:r>
              <a:rPr lang="en-GB" sz="1800" dirty="0"/>
              <a:t> </a:t>
            </a:r>
            <a:r>
              <a:rPr lang="en-GB" sz="1800" dirty="0">
                <a:solidFill>
                  <a:srgbClr val="996633"/>
                </a:solidFill>
              </a:rPr>
              <a:t>you will normally be required to </a:t>
            </a:r>
            <a:r>
              <a:rPr lang="en-GB" sz="1800" b="1" u="sng" dirty="0">
                <a:solidFill>
                  <a:srgbClr val="996633"/>
                </a:solidFill>
              </a:rPr>
              <a:t>retake the entire block with attendance</a:t>
            </a:r>
            <a:r>
              <a:rPr lang="en-GB" sz="1800" dirty="0">
                <a:solidFill>
                  <a:srgbClr val="996633"/>
                </a:solidFill>
              </a:rPr>
              <a:t> in the next academic year. </a:t>
            </a:r>
          </a:p>
          <a:p>
            <a:pPr lvl="2">
              <a:lnSpc>
                <a:spcPct val="80000"/>
              </a:lnSpc>
              <a:buFont typeface="Wingdings" pitchFamily="2" charset="2"/>
              <a:buChar char="Ø"/>
            </a:pPr>
            <a:r>
              <a:rPr lang="en-GB" sz="1600" b="1" dirty="0">
                <a:solidFill>
                  <a:schemeClr val="accent2"/>
                </a:solidFill>
              </a:rPr>
              <a:t>[</a:t>
            </a:r>
            <a:r>
              <a:rPr lang="en-GB" sz="1600" b="1" i="1" dirty="0">
                <a:solidFill>
                  <a:schemeClr val="accent2"/>
                </a:solidFill>
              </a:rPr>
              <a:t>Normally, you can only retake a block once.</a:t>
            </a:r>
            <a:r>
              <a:rPr lang="en-GB" sz="1600" b="1" dirty="0">
                <a:solidFill>
                  <a:schemeClr val="accent2"/>
                </a:solidFill>
              </a:rPr>
              <a:t>]</a:t>
            </a:r>
          </a:p>
          <a:p>
            <a:pPr>
              <a:lnSpc>
                <a:spcPct val="90000"/>
              </a:lnSpc>
            </a:pPr>
            <a:endParaRPr lang="en-GB" sz="1400" dirty="0"/>
          </a:p>
          <a:p>
            <a:pPr>
              <a:lnSpc>
                <a:spcPct val="90000"/>
              </a:lnSpc>
            </a:pPr>
            <a:r>
              <a:rPr lang="en-GB" sz="2000" dirty="0"/>
              <a:t>If you </a:t>
            </a:r>
            <a:r>
              <a:rPr lang="en-GB" sz="2000" b="1" dirty="0"/>
              <a:t>fail to complete assessment/reassessment during the Resit Period</a:t>
            </a:r>
            <a:r>
              <a:rPr lang="en-GB" sz="2000" dirty="0"/>
              <a:t>: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GB" sz="1800" dirty="0">
                <a:solidFill>
                  <a:srgbClr val="008000"/>
                </a:solidFill>
              </a:rPr>
              <a:t>you would normally be entitled to no further opportunities to redeem your fail, and you would be required to leave the University.</a:t>
            </a:r>
          </a:p>
          <a:p>
            <a:pPr>
              <a:lnSpc>
                <a:spcPct val="90000"/>
              </a:lnSpc>
            </a:pPr>
            <a:endParaRPr lang="en-GB" sz="1400" dirty="0"/>
          </a:p>
          <a:p>
            <a:pPr>
              <a:lnSpc>
                <a:spcPct val="90000"/>
              </a:lnSpc>
              <a:buFontTx/>
              <a:buNone/>
            </a:pPr>
            <a:endParaRPr lang="en-GB" sz="2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9BB6A6-F213-4DC7-86B2-4755C46F3F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Reassessment Opportunities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A91337-047B-4AA0-B41B-8724A36D26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21275"/>
          </a:xfrm>
        </p:spPr>
        <p:txBody>
          <a:bodyPr/>
          <a:lstStyle/>
          <a:p>
            <a:r>
              <a:rPr lang="en-GB" dirty="0"/>
              <a:t>For students who began their studies before 2019/20 academic year the board of examiners will offer </a:t>
            </a:r>
            <a:r>
              <a:rPr lang="en-GB" dirty="0">
                <a:solidFill>
                  <a:srgbClr val="FF0000"/>
                </a:solidFill>
              </a:rPr>
              <a:t>opportunities related to individual pieces of coursework</a:t>
            </a:r>
            <a:r>
              <a:rPr lang="en-GB" dirty="0"/>
              <a:t> </a:t>
            </a:r>
            <a:r>
              <a:rPr lang="en-GB" dirty="0">
                <a:solidFill>
                  <a:srgbClr val="FF0000"/>
                </a:solidFill>
              </a:rPr>
              <a:t>or examinations </a:t>
            </a:r>
            <a:r>
              <a:rPr lang="en-GB" dirty="0"/>
              <a:t>provided the appropriate block or level aggregate is 25 or above.</a:t>
            </a:r>
          </a:p>
          <a:p>
            <a:r>
              <a:rPr lang="en-GB" dirty="0"/>
              <a:t>For students who began their studies in 2019/20 reassessment will normally be in the form of a </a:t>
            </a:r>
            <a:r>
              <a:rPr lang="en-GB" dirty="0">
                <a:solidFill>
                  <a:srgbClr val="FF0000"/>
                </a:solidFill>
              </a:rPr>
              <a:t>Supplementary Examination </a:t>
            </a:r>
            <a:r>
              <a:rPr lang="en-GB" dirty="0"/>
              <a:t>provided the aggregate is 33 or above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2DFAB97-6986-40A3-9E55-C714130814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F8CC7-F537-4456-A23E-5EC6F0FD0329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504032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635B31-60FB-4678-9143-5C28ADDAB6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Supplementary Examination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63E236-B90F-40B3-96D9-02632D9705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solidFill>
                  <a:srgbClr val="00B050"/>
                </a:solidFill>
              </a:rPr>
              <a:t>Students will be required to undertake an examination made up of two parts. </a:t>
            </a:r>
          </a:p>
          <a:p>
            <a:r>
              <a:rPr lang="en-GB" dirty="0">
                <a:solidFill>
                  <a:srgbClr val="00B050"/>
                </a:solidFill>
              </a:rPr>
              <a:t>Students must achieve a minimum of a grade E for both parts of the examination, and must pass the examination on aggregate.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758B5D-FB3B-432B-BD3D-39FD7C633F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F8CC7-F537-4456-A23E-5EC6F0FD0329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90354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D9BD0-F708-4E0C-A15C-5089747826B7}" type="slidenum">
              <a:rPr lang="en-GB"/>
              <a:pPr/>
              <a:t>7</a:t>
            </a:fld>
            <a:endParaRPr lang="en-GB" dirty="0"/>
          </a:p>
        </p:txBody>
      </p:sp>
      <p:sp>
        <p:nvSpPr>
          <p:cNvPr id="154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404813"/>
            <a:ext cx="8713788" cy="5721350"/>
          </a:xfrm>
        </p:spPr>
        <p:txBody>
          <a:bodyPr/>
          <a:lstStyle/>
          <a:p>
            <a:pPr>
              <a:buFontTx/>
              <a:buNone/>
            </a:pPr>
            <a:r>
              <a:rPr lang="en-GB" sz="2400" b="1" dirty="0">
                <a:solidFill>
                  <a:srgbClr val="FF0000"/>
                </a:solidFill>
              </a:rPr>
              <a:t>What if I Fail One or More Academic Assessments that I </a:t>
            </a:r>
          </a:p>
          <a:p>
            <a:pPr>
              <a:buFontTx/>
              <a:buNone/>
            </a:pPr>
            <a:r>
              <a:rPr lang="en-GB" sz="2400" b="1" dirty="0">
                <a:solidFill>
                  <a:srgbClr val="FF0000"/>
                </a:solidFill>
              </a:rPr>
              <a:t>Need to Pass to Secure Professional Accreditation?</a:t>
            </a:r>
          </a:p>
          <a:p>
            <a:pPr>
              <a:buFontTx/>
              <a:buNone/>
            </a:pPr>
            <a:endParaRPr lang="en-GB" sz="2400" b="1" dirty="0">
              <a:solidFill>
                <a:srgbClr val="FF0000"/>
              </a:solidFill>
            </a:endParaRPr>
          </a:p>
          <a:p>
            <a:r>
              <a:rPr lang="en-GB" sz="2000" b="1" dirty="0"/>
              <a:t>The Board of examiners will consider what reassessment opportunities should be offered to you.</a:t>
            </a:r>
          </a:p>
          <a:p>
            <a:pPr>
              <a:buFont typeface="Wingdings" pitchFamily="2" charset="2"/>
              <a:buChar char="J"/>
            </a:pPr>
            <a:r>
              <a:rPr lang="en-GB" sz="2000" b="1" dirty="0"/>
              <a:t>If, despite your fail, you meet the academic requirements for progressing to the next level of study or completing a degree, you can normally:</a:t>
            </a:r>
          </a:p>
          <a:p>
            <a:pPr lvl="1">
              <a:buFontTx/>
              <a:buChar char="•"/>
            </a:pPr>
            <a:r>
              <a:rPr lang="en-GB" sz="2000" b="1" dirty="0">
                <a:solidFill>
                  <a:srgbClr val="008000"/>
                </a:solidFill>
              </a:rPr>
              <a:t>EITHER progress to a non-accredited version of your subject;</a:t>
            </a:r>
          </a:p>
          <a:p>
            <a:pPr lvl="1">
              <a:buFontTx/>
              <a:buChar char="•"/>
            </a:pPr>
            <a:r>
              <a:rPr lang="en-GB" sz="2000" b="1" dirty="0">
                <a:solidFill>
                  <a:srgbClr val="008000"/>
                </a:solidFill>
              </a:rPr>
              <a:t>OR</a:t>
            </a:r>
            <a:r>
              <a:rPr lang="en-GB" sz="1800" b="1" dirty="0">
                <a:solidFill>
                  <a:srgbClr val="008000"/>
                </a:solidFill>
              </a:rPr>
              <a:t> </a:t>
            </a:r>
            <a:r>
              <a:rPr lang="en-GB" sz="2000" b="1" dirty="0">
                <a:solidFill>
                  <a:srgbClr val="008000"/>
                </a:solidFill>
              </a:rPr>
              <a:t>attempt to redeem your fail to become eligible for accreditation</a:t>
            </a:r>
            <a:r>
              <a:rPr lang="en-GB" sz="3200" b="1" dirty="0">
                <a:solidFill>
                  <a:srgbClr val="008000"/>
                </a:solidFill>
              </a:rPr>
              <a:t>.</a:t>
            </a:r>
          </a:p>
          <a:p>
            <a:pPr>
              <a:buFontTx/>
              <a:buNone/>
            </a:pPr>
            <a:endParaRPr lang="en-GB" sz="3600" b="1" dirty="0"/>
          </a:p>
          <a:p>
            <a:pPr>
              <a:buFontTx/>
              <a:buNone/>
            </a:pPr>
            <a:endParaRPr lang="en-GB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6A78A-858C-45D9-A3B0-38293175165C}" type="slidenum">
              <a:rPr lang="en-GB"/>
              <a:pPr/>
              <a:t>8</a:t>
            </a:fld>
            <a:endParaRPr lang="en-GB" dirty="0"/>
          </a:p>
        </p:txBody>
      </p:sp>
      <p:sp>
        <p:nvSpPr>
          <p:cNvPr id="1546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9375"/>
          </a:xfrm>
        </p:spPr>
        <p:txBody>
          <a:bodyPr/>
          <a:lstStyle/>
          <a:p>
            <a:r>
              <a:rPr lang="en-GB" dirty="0"/>
              <a:t>.</a:t>
            </a:r>
          </a:p>
        </p:txBody>
      </p:sp>
      <p:sp>
        <p:nvSpPr>
          <p:cNvPr id="154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404813"/>
            <a:ext cx="8713788" cy="572135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GB" sz="2400" b="1" dirty="0">
                <a:solidFill>
                  <a:srgbClr val="FF0000"/>
                </a:solidFill>
              </a:rPr>
              <a:t>What if I fail One or More Assessments based on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GB" sz="2400" b="1" dirty="0">
                <a:solidFill>
                  <a:srgbClr val="FF0000"/>
                </a:solidFill>
              </a:rPr>
              <a:t>Professional Practice [eg School-Based Learning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GB" sz="2400" b="1" dirty="0">
                <a:solidFill>
                  <a:srgbClr val="FF0000"/>
                </a:solidFill>
              </a:rPr>
              <a:t>or Social Work Practice]?</a:t>
            </a:r>
          </a:p>
          <a:p>
            <a:pPr>
              <a:lnSpc>
                <a:spcPct val="90000"/>
              </a:lnSpc>
              <a:buFontTx/>
              <a:buNone/>
            </a:pPr>
            <a:endParaRPr lang="en-GB" sz="2400" b="1" dirty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  <a:buFont typeface="Wingdings" pitchFamily="2" charset="2"/>
              <a:buChar char="ü"/>
            </a:pPr>
            <a:r>
              <a:rPr lang="en-GB" sz="2000" b="1" dirty="0"/>
              <a:t>You </a:t>
            </a:r>
            <a:r>
              <a:rPr lang="en-GB" sz="2000" b="1" u="sng" dirty="0"/>
              <a:t>may</a:t>
            </a:r>
            <a:r>
              <a:rPr lang="en-GB" sz="2000" b="1" dirty="0"/>
              <a:t> be given another opportunity BUT: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GB" sz="1800" b="1" dirty="0">
                <a:solidFill>
                  <a:srgbClr val="008000"/>
                </a:solidFill>
              </a:rPr>
              <a:t>this is </a:t>
            </a:r>
            <a:r>
              <a:rPr lang="en-GB" sz="1800" b="1" u="sng" dirty="0">
                <a:solidFill>
                  <a:srgbClr val="008000"/>
                </a:solidFill>
              </a:rPr>
              <a:t>not guaranteed;</a:t>
            </a:r>
            <a:endParaRPr lang="en-GB" sz="1800" b="1" dirty="0">
              <a:solidFill>
                <a:srgbClr val="008000"/>
              </a:solidFill>
            </a:endParaRP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GB" sz="1800" b="1" dirty="0">
                <a:solidFill>
                  <a:srgbClr val="008000"/>
                </a:solidFill>
              </a:rPr>
              <a:t>if you </a:t>
            </a:r>
            <a:r>
              <a:rPr lang="en-GB" sz="1800" b="1" u="sng" dirty="0">
                <a:solidFill>
                  <a:srgbClr val="008000"/>
                </a:solidFill>
              </a:rPr>
              <a:t>are </a:t>
            </a:r>
            <a:r>
              <a:rPr lang="en-GB" sz="1800" b="1" dirty="0">
                <a:solidFill>
                  <a:srgbClr val="008000"/>
                </a:solidFill>
              </a:rPr>
              <a:t>allowed to redeem your fail, this could only be done when a suitable opportunity arose;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GB" sz="1800" b="1" dirty="0">
                <a:solidFill>
                  <a:srgbClr val="008000"/>
                </a:solidFill>
              </a:rPr>
              <a:t>you might need to defer progression until you redeemed your fail.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endParaRPr lang="en-GB" sz="2000" b="1" dirty="0">
              <a:solidFill>
                <a:srgbClr val="008000"/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en-GB" sz="2000" b="1" dirty="0"/>
              <a:t>If, despite your fail, you meet the academic requirements for progressing to the next level of study or completing a degree:</a:t>
            </a:r>
          </a:p>
          <a:p>
            <a:pPr lvl="1">
              <a:buFont typeface="Wingdings" pitchFamily="2" charset="2"/>
              <a:buChar char="Ø"/>
            </a:pPr>
            <a:r>
              <a:rPr lang="en-GB" sz="1800" b="1" dirty="0">
                <a:solidFill>
                  <a:srgbClr val="008000"/>
                </a:solidFill>
              </a:rPr>
              <a:t> you can normally transfer to a non-accredited programme.</a:t>
            </a:r>
          </a:p>
          <a:p>
            <a:pPr marL="457200" lvl="1" indent="0">
              <a:lnSpc>
                <a:spcPct val="90000"/>
              </a:lnSpc>
              <a:buNone/>
            </a:pPr>
            <a:endParaRPr lang="en-GB" sz="1600" b="1" dirty="0">
              <a:solidFill>
                <a:srgbClr val="996633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endParaRPr lang="en-GB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8D0F0B1-3C21-4BF0-B571-B8CE1F413E95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3200" dirty="0">
                <a:solidFill>
                  <a:srgbClr val="FF0000"/>
                </a:solidFill>
              </a:rPr>
              <a:t>Where do I find more information?</a:t>
            </a:r>
            <a:r>
              <a:rPr lang="en-GB" sz="3200" u="sng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557338"/>
            <a:ext cx="8229600" cy="4525962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Char char="ü"/>
            </a:pPr>
            <a:r>
              <a:rPr lang="en-GB" sz="2400" dirty="0"/>
              <a:t>This information is for Guidance Only.  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Char char="ü"/>
            </a:pPr>
            <a:endParaRPr lang="en-GB" sz="1200" dirty="0"/>
          </a:p>
          <a:p>
            <a:pPr eaLnBrk="1" hangingPunct="1">
              <a:lnSpc>
                <a:spcPct val="80000"/>
              </a:lnSpc>
              <a:buFont typeface="Wingdings" pitchFamily="2" charset="2"/>
              <a:buChar char="ü"/>
            </a:pPr>
            <a:r>
              <a:rPr lang="en-GB" sz="2400" dirty="0"/>
              <a:t>Further information about how reassessment is available at: </a:t>
            </a:r>
            <a:r>
              <a:rPr lang="en-GB" sz="2000" dirty="0">
                <a:hlinkClick r:id="rId2"/>
              </a:rPr>
              <a:t>www.hope.ac.uk/gateway/students</a:t>
            </a:r>
            <a:endParaRPr lang="en-GB" sz="2000" dirty="0"/>
          </a:p>
          <a:p>
            <a:pPr lvl="1" eaLnBrk="1" hangingPunct="1">
              <a:lnSpc>
                <a:spcPct val="80000"/>
              </a:lnSpc>
              <a:buFont typeface="Wingdings" pitchFamily="2" charset="2"/>
              <a:buChar char="ü"/>
            </a:pPr>
            <a:endParaRPr lang="en-GB" sz="1200" dirty="0"/>
          </a:p>
          <a:p>
            <a:pPr eaLnBrk="1" hangingPunct="1">
              <a:lnSpc>
                <a:spcPct val="80000"/>
              </a:lnSpc>
              <a:buFont typeface="Wingdings" pitchFamily="2" charset="2"/>
              <a:buChar char="ü"/>
            </a:pPr>
            <a:r>
              <a:rPr lang="en-GB" sz="2400" dirty="0">
                <a:cs typeface="Arial" charset="0"/>
              </a:rPr>
              <a:t>If you have any queries, please </a:t>
            </a:r>
            <a:r>
              <a:rPr lang="en-GB" sz="2400" dirty="0"/>
              <a:t>contact your Faculty Office and ask for an appointment to talk to a Senior Academic Adviser</a:t>
            </a:r>
            <a:r>
              <a:rPr lang="en-GB" sz="2400" dirty="0">
                <a:cs typeface="Arial" charset="0"/>
              </a:rPr>
              <a:t>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ü"/>
            </a:pPr>
            <a:endParaRPr lang="en-GB" sz="1200" i="1" dirty="0">
              <a:cs typeface="Arial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ü"/>
            </a:pPr>
            <a:r>
              <a:rPr lang="en-GB" sz="2400" b="1" i="1" dirty="0">
                <a:cs typeface="Arial" charset="0"/>
              </a:rPr>
              <a:t>Please seek advice </a:t>
            </a:r>
            <a:r>
              <a:rPr lang="en-GB" sz="2400" b="1" i="1" u="sng" dirty="0">
                <a:cs typeface="Arial" charset="0"/>
              </a:rPr>
              <a:t>immediately</a:t>
            </a:r>
            <a:r>
              <a:rPr lang="en-GB" sz="2400" b="1" i="1" dirty="0">
                <a:cs typeface="Arial" charset="0"/>
              </a:rPr>
              <a:t> if you think you have mitigating circumstances.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4284</TotalTime>
  <Words>890</Words>
  <Application>Microsoft Office PowerPoint</Application>
  <PresentationFormat>On-screen Show (4:3)</PresentationFormat>
  <Paragraphs>93</Paragraphs>
  <Slides>9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Wingdings</vt:lpstr>
      <vt:lpstr>Default Design</vt:lpstr>
      <vt:lpstr>What happens if I don’t pass first time?  A guide for Undergraduate students  </vt:lpstr>
      <vt:lpstr>PowerPoint Presentation</vt:lpstr>
      <vt:lpstr>PowerPoint Presentation</vt:lpstr>
      <vt:lpstr>PowerPoint Presentation</vt:lpstr>
      <vt:lpstr>Reassessment Opportunities</vt:lpstr>
      <vt:lpstr>The Supplementary Examination</vt:lpstr>
      <vt:lpstr>PowerPoint Presentation</vt:lpstr>
      <vt:lpstr>.</vt:lpstr>
      <vt:lpstr>Where do I find more information? </vt:lpstr>
    </vt:vector>
  </TitlesOfParts>
  <Company>Liverpool Hope University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Level H Assessment and Degree Classification Guidance</dc:title>
  <dc:creator>Liverpool Hope</dc:creator>
  <cp:lastModifiedBy>Catherine Walsh </cp:lastModifiedBy>
  <cp:revision>208</cp:revision>
  <dcterms:created xsi:type="dcterms:W3CDTF">2006-10-20T08:28:24Z</dcterms:created>
  <dcterms:modified xsi:type="dcterms:W3CDTF">2020-03-12T12:10:02Z</dcterms:modified>
</cp:coreProperties>
</file>